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6.jpeg"/><Relationship Id="rId7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70025"/>
            <a:ext cx="9144000" cy="5300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557338"/>
            <a:ext cx="179388" cy="71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1119188" y="1746250"/>
            <a:ext cx="740727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Tx/>
              <a:buFont typeface="Arial" charset="0"/>
              <a:buNone/>
            </a:pPr>
            <a:endParaRPr lang="ru-RU" altLang="ru-RU" sz="3200" b="1">
              <a:solidFill>
                <a:srgbClr val="C00000"/>
              </a:solidFill>
              <a:latin typeface="Century Gothic" pitchFamily="34" charset="0"/>
            </a:endParaRPr>
          </a:p>
          <a:p>
            <a:pPr algn="ctr" eaLnBrk="1" hangingPunct="1">
              <a:buClrTx/>
              <a:buFont typeface="Arial" charset="0"/>
              <a:buNone/>
            </a:pPr>
            <a:endParaRPr lang="ru-RU" altLang="ru-RU" sz="3200" b="1">
              <a:solidFill>
                <a:srgbClr val="C00000"/>
              </a:solidFill>
              <a:latin typeface="Century Gothic" pitchFamily="34" charset="0"/>
            </a:endParaRPr>
          </a:p>
          <a:p>
            <a:pPr algn="ctr" eaLnBrk="1" hangingPunct="1">
              <a:buClrTx/>
              <a:buFont typeface="Arial" charset="0"/>
              <a:buNone/>
            </a:pPr>
            <a:endParaRPr lang="ru-RU" altLang="ru-RU" sz="3200" b="1">
              <a:solidFill>
                <a:srgbClr val="C00000"/>
              </a:solidFill>
              <a:latin typeface="Century Gothic" pitchFamily="34" charset="0"/>
            </a:endParaRPr>
          </a:p>
          <a:p>
            <a:pPr algn="ctr" eaLnBrk="1" hangingPunct="1">
              <a:buClrTx/>
              <a:buFont typeface="Arial" charset="0"/>
              <a:buNone/>
            </a:pPr>
            <a:endParaRPr lang="ru-RU" altLang="ru-RU" sz="3200" b="1">
              <a:solidFill>
                <a:srgbClr val="C00000"/>
              </a:solidFill>
              <a:latin typeface="Century Gothic" pitchFamily="34" charset="0"/>
            </a:endParaRPr>
          </a:p>
          <a:p>
            <a:pPr algn="ctr" eaLnBrk="1" hangingPunct="1">
              <a:buClrTx/>
              <a:buFont typeface="Arial" charset="0"/>
              <a:buNone/>
            </a:pPr>
            <a:endParaRPr lang="ru-RU" altLang="ru-RU" sz="3200" b="1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900113" y="1484313"/>
            <a:ext cx="7488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800" b="1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3078" name="TextBox 1"/>
          <p:cNvSpPr txBox="1">
            <a:spLocks noChangeArrowheads="1"/>
          </p:cNvSpPr>
          <p:nvPr/>
        </p:nvSpPr>
        <p:spPr bwMode="auto">
          <a:xfrm flipH="1">
            <a:off x="900113" y="620688"/>
            <a:ext cx="764324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 smtClean="0"/>
              <a:t>МИНИСТЕРСТВО </a:t>
            </a:r>
            <a:r>
              <a:rPr lang="ru-RU" sz="1200" dirty="0"/>
              <a:t>ОБРАЗОВАНИЯ СТАВРОПОЛЬСКОГО КРАЯ</a:t>
            </a:r>
          </a:p>
          <a:p>
            <a:pPr algn="ctr"/>
            <a:r>
              <a:rPr lang="ru-RU" sz="1200" dirty="0"/>
              <a:t>ГОСУДАРСТВЕННОЕ БЮДЖЕТНОЕ ПРОФЕССИОНАЛЬНОЕ </a:t>
            </a:r>
          </a:p>
          <a:p>
            <a:pPr algn="ctr"/>
            <a:r>
              <a:rPr lang="ru-RU" sz="1200" dirty="0"/>
              <a:t>ОБРАЗОВАТЕЛЬНОЕ УЧРЕЖДЕНИЕ</a:t>
            </a:r>
          </a:p>
          <a:p>
            <a:pPr algn="ctr"/>
            <a:r>
              <a:rPr lang="ru-RU" sz="1200" dirty="0"/>
              <a:t>«ГЕОРГИЕВСКИЙ РЕГИОНАЛЬНЫЙ КОЛЛЕДЖ  «ИНТЕГРАЛ»</a:t>
            </a:r>
          </a:p>
          <a:p>
            <a:r>
              <a:rPr lang="ru-RU" sz="1200" dirty="0"/>
              <a:t> </a:t>
            </a:r>
            <a:endParaRPr lang="ru-RU" sz="12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 </a:t>
            </a:r>
          </a:p>
          <a:p>
            <a:pPr algn="ctr"/>
            <a:r>
              <a:rPr lang="ru-RU" b="1" dirty="0"/>
              <a:t>Наставничество при подготовке </a:t>
            </a:r>
            <a:endParaRPr lang="ru-RU" dirty="0"/>
          </a:p>
          <a:p>
            <a:pPr algn="ctr"/>
            <a:r>
              <a:rPr lang="ru-RU" b="1" dirty="0"/>
              <a:t>участников творческих мероприятий, конкурсов, олимпиад</a:t>
            </a:r>
            <a:endParaRPr lang="ru-RU" dirty="0"/>
          </a:p>
          <a:p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r>
              <a:rPr lang="ru-RU" sz="1200" b="1" u="sng" dirty="0"/>
              <a:t>Цели программы: </a:t>
            </a:r>
            <a:r>
              <a:rPr lang="ru-RU" sz="1200" dirty="0"/>
              <a:t>Создать такую образовательную среду, которая стимулировала бы деятельность студента в определенном направлении, предоставляла ему возможность накапливать индивидуальный позна­вательный, жизненный опыт, быть субъектом собственной деятельности через индивидуализацию учебного процесса, расширение пространства  деятельности, организацию пространства рефлексии.</a:t>
            </a:r>
          </a:p>
          <a:p>
            <a:r>
              <a:rPr lang="ru-RU" sz="1200" dirty="0"/>
              <a:t> 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1200" dirty="0"/>
              <a:t>Георгиевск</a:t>
            </a:r>
          </a:p>
          <a:p>
            <a:pPr algn="ctr"/>
            <a:r>
              <a:rPr lang="ru-RU" sz="1200" dirty="0"/>
              <a:t>2020</a:t>
            </a:r>
            <a:endParaRPr lang="ru-RU" altLang="ru-RU" sz="1200" dirty="0" smtClean="0">
              <a:solidFill>
                <a:schemeClr val="accent4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764704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Актуальность </a:t>
            </a:r>
          </a:p>
          <a:p>
            <a:pPr algn="ctr"/>
            <a:r>
              <a:rPr lang="ru-RU" dirty="0"/>
              <a:t>Наставничество при подготовке участников творческих мероприятий, конкурсов, олимпиад</a:t>
            </a:r>
          </a:p>
          <a:p>
            <a:pPr algn="ctr"/>
            <a:r>
              <a:rPr lang="ru-RU" dirty="0"/>
              <a:t>Работа в малых группах — это одна из самых популярных стратегий, так как она дает всем </a:t>
            </a:r>
            <a:r>
              <a:rPr lang="ru-RU" dirty="0" smtClean="0"/>
              <a:t>студентам</a:t>
            </a:r>
            <a:r>
              <a:rPr lang="ru-RU" dirty="0" smtClean="0"/>
              <a:t> </a:t>
            </a:r>
            <a:r>
              <a:rPr lang="ru-RU" dirty="0"/>
              <a:t>(в том числе и стеснительным) возможность участвовать в работе, практиковать навыки сотрудничества, межличностного общения (в частности, умение активно слушать, вырабатывать общее мнение, разрешать возникающие разногласия). Все это часто бывает невозможно в большом коллективе.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C:\Users\79887\Desktop\ФОТО\Куратор и наставник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22" y="3868323"/>
            <a:ext cx="1592580" cy="21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887\Desktop\WhatsApp Image 2021-01-03 at 19.40.2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72767"/>
            <a:ext cx="1718945" cy="211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79887\Desktop\WhatsApp Image 2021-01-03 at 20.10.48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28" y="3868322"/>
            <a:ext cx="800272" cy="113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79887\Desktop\Настя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61" y="3868322"/>
            <a:ext cx="817061" cy="116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79887\Desktop\Дима1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74" y="3868322"/>
            <a:ext cx="859236" cy="116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79887\Desktop\ФОТО\Фото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02" y="5042898"/>
            <a:ext cx="903815" cy="94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79887\Desktop\ФОТО\Фото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17" y="5006556"/>
            <a:ext cx="1610827" cy="95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75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Преимущества метода </a:t>
            </a:r>
          </a:p>
          <a:p>
            <a:endParaRPr lang="ru-RU" dirty="0"/>
          </a:p>
          <a:p>
            <a:r>
              <a:rPr lang="ru-RU" dirty="0" smtClean="0"/>
              <a:t>Наставничество - </a:t>
            </a:r>
            <a:r>
              <a:rPr lang="ru-RU" dirty="0"/>
              <a:t>сложный процесс </a:t>
            </a:r>
            <a:r>
              <a:rPr lang="ru-RU" dirty="0" smtClean="0"/>
              <a:t>учебной деятельности </a:t>
            </a:r>
            <a:r>
              <a:rPr lang="ru-RU" dirty="0"/>
              <a:t>и может рассматриваться, как способ:</a:t>
            </a:r>
          </a:p>
          <a:p>
            <a:r>
              <a:rPr lang="ru-RU" dirty="0"/>
              <a:t>• строить социальные отношения;</a:t>
            </a:r>
          </a:p>
          <a:p>
            <a:r>
              <a:rPr lang="ru-RU" dirty="0" smtClean="0"/>
              <a:t>• </a:t>
            </a:r>
            <a:r>
              <a:rPr lang="ru-RU" dirty="0"/>
              <a:t>получать новые навыки;</a:t>
            </a:r>
          </a:p>
          <a:p>
            <a:r>
              <a:rPr lang="ru-RU" dirty="0"/>
              <a:t>• найти поддержку и друзей;</a:t>
            </a:r>
          </a:p>
          <a:p>
            <a:r>
              <a:rPr lang="ru-RU" dirty="0"/>
              <a:t>• почувствовать себя способным что-то совершить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 descr="C:\Users\79887\Desktop\ФОТО\Фото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54" y="3369550"/>
            <a:ext cx="2443076" cy="205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79887\Desktop\Дима1 (1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98" y="3369550"/>
            <a:ext cx="1583055" cy="21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887\Desktop\WhatsApp Image 2021-01-03 at 20.10.48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50" y="3369550"/>
            <a:ext cx="1578610" cy="2051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53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692696"/>
            <a:ext cx="860444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ctr"/>
            <a:r>
              <a:rPr lang="ru-RU" sz="1600" b="1" dirty="0"/>
              <a:t> </a:t>
            </a:r>
            <a:r>
              <a:rPr lang="ru-RU" sz="1600" b="1" dirty="0" smtClean="0"/>
              <a:t>Правила работы в малых группах </a:t>
            </a:r>
            <a:endParaRPr lang="ru-RU" sz="1600" b="1" dirty="0"/>
          </a:p>
          <a:p>
            <a:pPr marL="285750" indent="-285750" algn="just">
              <a:buFontTx/>
              <a:buChar char="-"/>
            </a:pPr>
            <a:r>
              <a:rPr lang="ru-RU" sz="1600" dirty="0" smtClean="0"/>
              <a:t>Нужно </a:t>
            </a:r>
            <a:r>
              <a:rPr lang="ru-RU" sz="1600" dirty="0"/>
              <a:t>убедиться, что </a:t>
            </a:r>
            <a:r>
              <a:rPr lang="ru-RU" sz="1600" dirty="0" smtClean="0"/>
              <a:t>студенты </a:t>
            </a:r>
            <a:r>
              <a:rPr lang="ru-RU" sz="1600" dirty="0"/>
              <a:t>обладают знаниями и умениями, необходимыми для выполнения группового задания. </a:t>
            </a: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r>
              <a:rPr lang="ru-RU" sz="1600" dirty="0"/>
              <a:t> Надо стараться сделать свои инструкции максимально четкими. </a:t>
            </a:r>
            <a:endParaRPr lang="ru-RU" sz="1600" dirty="0" smtClean="0"/>
          </a:p>
          <a:p>
            <a:pPr algn="just"/>
            <a:endParaRPr lang="ru-RU" sz="1600" dirty="0" smtClean="0"/>
          </a:p>
          <a:p>
            <a:pPr marL="285750" indent="-285750" algn="just">
              <a:buFontTx/>
              <a:buChar char="-"/>
            </a:pPr>
            <a:r>
              <a:rPr lang="ru-RU" sz="1600" dirty="0"/>
              <a:t> Надо предоставлять группе достаточно времени на выполнение </a:t>
            </a:r>
            <a:r>
              <a:rPr lang="ru-RU" sz="1600" dirty="0" smtClean="0"/>
              <a:t>.</a:t>
            </a:r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</p:txBody>
      </p:sp>
      <p:pic>
        <p:nvPicPr>
          <p:cNvPr id="3" name="Рисунок 2" descr="C:\Users\79887\Desktop\Настя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68960"/>
            <a:ext cx="158559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79887\Desktop\WhatsApp Image 2021-01-03 at 20.10.48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1578610" cy="2105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10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30534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Разбор кейс-технологии при подготовке к написанию сочинения-рассуждения:</a:t>
            </a:r>
          </a:p>
          <a:p>
            <a:r>
              <a:rPr lang="ru-RU" i="1" dirty="0"/>
              <a:t>1ступень </a:t>
            </a:r>
            <a:r>
              <a:rPr lang="ru-RU" dirty="0"/>
              <a:t>введение в задачу: «ведущий», «аналитик», «наблюдатель»; совместное чтение текста для обсуждения.</a:t>
            </a:r>
          </a:p>
          <a:p>
            <a:r>
              <a:rPr lang="ru-RU" i="1" dirty="0"/>
              <a:t>2 ступень</a:t>
            </a:r>
            <a:r>
              <a:rPr lang="ru-RU" dirty="0"/>
              <a:t> – сбор информации по кейс-задаче: что такое проблема, где её можно найти в тексте, каким способом можно её сформулировать.</a:t>
            </a:r>
          </a:p>
          <a:p>
            <a:r>
              <a:rPr lang="ru-RU" i="1" dirty="0"/>
              <a:t>3 ступень</a:t>
            </a:r>
            <a:r>
              <a:rPr lang="ru-RU" dirty="0"/>
              <a:t> – принятие решений: выбор одной проблемы; формулировка проблемы.</a:t>
            </a:r>
          </a:p>
          <a:p>
            <a:r>
              <a:rPr lang="ru-RU" i="1" dirty="0"/>
              <a:t>4 ступень</a:t>
            </a:r>
            <a:r>
              <a:rPr lang="ru-RU" dirty="0"/>
              <a:t> – выбор одной проблемы.</a:t>
            </a:r>
          </a:p>
          <a:p>
            <a:r>
              <a:rPr lang="ru-RU" i="1" dirty="0"/>
              <a:t>5 ступень</a:t>
            </a:r>
            <a:r>
              <a:rPr lang="ru-RU" dirty="0"/>
              <a:t> – сравнительный анализ: выбирается из предложенных формулировок правильный вариант.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853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Результаты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423497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6500192" cy="3669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Результаты деятельности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Совместное выполнение практического задания</a:t>
            </a:r>
          </a:p>
          <a:p>
            <a:r>
              <a:rPr lang="ru-RU" b="1" dirty="0"/>
              <a:t>Закрепить тему «Фразеологизмы»</a:t>
            </a:r>
            <a:endParaRPr lang="ru-RU" dirty="0"/>
          </a:p>
          <a:p>
            <a:r>
              <a:rPr lang="ru-RU" dirty="0"/>
              <a:t>1. Фразеологическое лото.</a:t>
            </a:r>
          </a:p>
          <a:p>
            <a:r>
              <a:rPr lang="ru-RU" dirty="0"/>
              <a:t>2. Фразеологический «зверинец».</a:t>
            </a:r>
          </a:p>
          <a:p>
            <a:r>
              <a:rPr lang="ru-RU" dirty="0"/>
              <a:t>3. Собери фразеологизм.</a:t>
            </a:r>
          </a:p>
          <a:p>
            <a:r>
              <a:rPr lang="ru-RU" dirty="0"/>
              <a:t>4. Исправь ошибку.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40024" y="773088"/>
            <a:ext cx="6500192" cy="3669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951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500192" cy="438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Результаты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Индивидуальное выполнение практического задания под наблюдением наставника</a:t>
            </a:r>
          </a:p>
          <a:p>
            <a:r>
              <a:rPr lang="ru-RU" dirty="0"/>
              <a:t>в дистанционном формате скайп Написание сочинения-рассуждения на тему: «Я экономист».</a:t>
            </a:r>
          </a:p>
        </p:txBody>
      </p:sp>
    </p:spTree>
    <p:extLst>
      <p:ext uri="{BB962C8B-B14F-4D97-AF65-F5344CB8AC3E}">
        <p14:creationId xmlns:p14="http://schemas.microsoft.com/office/powerpoint/2010/main" val="339139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6716216" cy="438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+mn-lt"/>
              </a:rPr>
              <a:t>Результаты деятельности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6792"/>
            <a:ext cx="7543800" cy="38862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Подготовка к контрольной работе (Тест -25 заданий).</a:t>
            </a:r>
          </a:p>
          <a:p>
            <a:r>
              <a:rPr lang="ru-RU" dirty="0"/>
              <a:t>Подготовка к выполнению </a:t>
            </a:r>
          </a:p>
          <a:p>
            <a:r>
              <a:rPr lang="ru-RU" dirty="0"/>
              <a:t>презентации (сбор информации, подготовка заданий, вопросов).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Подготовка к олимпиаде по  русскому языку (повторение правил, выполнение упражнений).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Подготовка к Краевому конкурсу чтецов, посвященному юбилею  А. П. Чехова. – Выразительное чтение отрывка из пьесы «Медведь». </a:t>
            </a:r>
            <a:r>
              <a:rPr lang="ru-RU" dirty="0" err="1"/>
              <a:t>Пырьев</a:t>
            </a:r>
            <a:r>
              <a:rPr lang="ru-RU" dirty="0"/>
              <a:t> Д. </a:t>
            </a:r>
          </a:p>
        </p:txBody>
      </p:sp>
    </p:spTree>
    <p:extLst>
      <p:ext uri="{BB962C8B-B14F-4D97-AF65-F5344CB8AC3E}">
        <p14:creationId xmlns:p14="http://schemas.microsoft.com/office/powerpoint/2010/main" val="146686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718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Наши достижения</a:t>
            </a:r>
            <a:endParaRPr lang="ru-RU" b="1" dirty="0"/>
          </a:p>
        </p:txBody>
      </p:sp>
      <p:pic>
        <p:nvPicPr>
          <p:cNvPr id="5" name="Рисунок 4" descr="C:\Users\79887\Desktop\Документы\БАГИНСКАЯ\Отчёт\Диплом проекта infourok.ru Пырьев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29" y="1844824"/>
            <a:ext cx="1804670" cy="253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79887\Desktop\Документы\БАГИНСКАЯ\Отчёт\Диплом проекта infourok.ru Стрижков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43" y="1844824"/>
            <a:ext cx="1788160" cy="25374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071570"/>
              </p:ext>
            </p:extLst>
          </p:nvPr>
        </p:nvGraphicFramePr>
        <p:xfrm>
          <a:off x="3923928" y="1844824"/>
          <a:ext cx="192246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Объект упаковщика для оболочки" showAsIcon="1" r:id="rId5" imgW="1922040" imgH="491040" progId="Package">
                  <p:embed/>
                </p:oleObj>
              </mc:Choice>
              <mc:Fallback>
                <p:oleObj name="Объект упаковщика для оболочки" showAsIcon="1" r:id="rId5" imgW="19220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3928" y="1844824"/>
                        <a:ext cx="1922463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227972"/>
              </p:ext>
            </p:extLst>
          </p:nvPr>
        </p:nvGraphicFramePr>
        <p:xfrm>
          <a:off x="3923817" y="2492896"/>
          <a:ext cx="1974799" cy="148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Presentation" r:id="rId7" imgW="4570586" imgH="3427299" progId="PowerPoint.Show.8">
                  <p:embed/>
                </p:oleObj>
              </mc:Choice>
              <mc:Fallback>
                <p:oleObj name="Presentation" r:id="rId7" imgW="4570586" imgH="3427299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23817" y="2492896"/>
                        <a:ext cx="1974799" cy="1480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82853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295</Words>
  <Application>Microsoft Office PowerPoint</Application>
  <PresentationFormat>Экран (4:3)</PresentationFormat>
  <Paragraphs>99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NewsPrint</vt:lpstr>
      <vt:lpstr>Объект упаковщика для оболочки</vt:lpstr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деятельности</vt:lpstr>
      <vt:lpstr>Результаты деятельности</vt:lpstr>
      <vt:lpstr>Результаты деятельности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79887</cp:lastModifiedBy>
  <cp:revision>40</cp:revision>
  <dcterms:created xsi:type="dcterms:W3CDTF">2017-11-24T02:53:23Z</dcterms:created>
  <dcterms:modified xsi:type="dcterms:W3CDTF">2021-03-01T15:18:34Z</dcterms:modified>
</cp:coreProperties>
</file>