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8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5" autoAdjust="0"/>
  </p:normalViewPr>
  <p:slideViewPr>
    <p:cSldViewPr>
      <p:cViewPr varScale="1">
        <p:scale>
          <a:sx n="75" d="100"/>
          <a:sy n="75" d="100"/>
        </p:scale>
        <p:origin x="-99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ТО_СОЛОНИНА\P1010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86975"/>
            <a:ext cx="5259973" cy="3945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772400" cy="29523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Трудовая деятельность </a:t>
            </a:r>
          </a:p>
          <a:p>
            <a:pPr algn="ctr"/>
            <a:endParaRPr lang="ru-RU" sz="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Начальника отдела правового обеспечения и охраны труда</a:t>
            </a:r>
          </a:p>
          <a:p>
            <a:pPr algn="ctr"/>
            <a:endParaRPr lang="ru-RU" sz="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ГБОУ СПО «Георгиевского регионального </a:t>
            </a:r>
            <a:r>
              <a:rPr lang="ru-RU" sz="1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колледжа «Интеграл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Морозова Николая Ивановича </a:t>
            </a:r>
          </a:p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F:\ФОТО_СОЛОНИНА\интерга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2276"/>
            <a:ext cx="1376065" cy="13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ОТО_СОЛОНИНА\интерга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6" y="142276"/>
            <a:ext cx="1376065" cy="13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розову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1562186"/>
            <a:ext cx="4402832" cy="790636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0" dirty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rPr>
              <a:t>Морозов Николай Иванович </a:t>
            </a:r>
            <a: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1400" b="0" dirty="0" smtClean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rPr>
              <a:t>имеет </a:t>
            </a:r>
            <a:r>
              <a:rPr lang="ru-RU" sz="1400" b="0" dirty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rPr>
              <a:t>общий трудовой стаж </a:t>
            </a:r>
            <a:r>
              <a:rPr lang="ru-RU" sz="1400" b="0" dirty="0" smtClean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1400" b="0" dirty="0" smtClean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rPr>
              <a:t>51 </a:t>
            </a:r>
            <a:r>
              <a:rPr lang="ru-RU" sz="1400" b="0" dirty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rPr>
              <a:t>год 06 месяцев 10 дней</a:t>
            </a:r>
            <a:endParaRPr lang="ru-RU" sz="1600" b="0" dirty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436096" y="2708920"/>
            <a:ext cx="3384376" cy="864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Bookman Old Style" pitchFamily="18" charset="0"/>
              </a:rPr>
              <a:t>С 1961 года является примерным семьянином. Имеет 2-х детей </a:t>
            </a:r>
            <a:endParaRPr lang="ru-RU" sz="16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E:\ФОТО\Безимени-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r="7628" b="5651"/>
          <a:stretch/>
        </p:blipFill>
        <p:spPr bwMode="auto">
          <a:xfrm>
            <a:off x="2555776" y="2702578"/>
            <a:ext cx="2301976" cy="331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ФОТО\Безимени-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1620" r="5609" b="9324"/>
          <a:stretch/>
        </p:blipFill>
        <p:spPr bwMode="auto">
          <a:xfrm>
            <a:off x="5500694" y="3857628"/>
            <a:ext cx="3124288" cy="1977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ФОТО\Безимени-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577" r="14901" b="22556"/>
          <a:stretch/>
        </p:blipFill>
        <p:spPr bwMode="auto">
          <a:xfrm>
            <a:off x="193204" y="260648"/>
            <a:ext cx="2031024" cy="2576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339752" y="260648"/>
            <a:ext cx="4402832" cy="7906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Bookman Old Style" pitchFamily="18" charset="0"/>
              </a:rPr>
              <a:t>Студент выпускник 1961 года</a:t>
            </a:r>
          </a:p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Bookman Old Style" pitchFamily="18" charset="0"/>
              </a:rPr>
              <a:t>Северо-Кавказского </a:t>
            </a:r>
          </a:p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Bookman Old Style" pitchFamily="18" charset="0"/>
              </a:rPr>
              <a:t>Горно-металлургического института</a:t>
            </a:r>
            <a:endParaRPr lang="ru-RU" sz="11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ЛюбоханскаяСН\Рабочий стол\Морозов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27" y="166348"/>
            <a:ext cx="4032448" cy="297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ЛюбоханскаяСН\Рабочий стол\Морозов\z_b249a1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0374"/>
            <a:ext cx="4873523" cy="2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Николай Иванович начал свою трудовую деятельность в 1961 году слесарем на Аргамаченском щебзаводе </a:t>
            </a:r>
            <a:b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в г. Елец Липецкой области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30" name="Picture 6" descr="C:\Documents and Settings\ЛюбоханскаяСН\Рабочий стол\Морозов\image-1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"/>
          <a:stretch/>
        </p:blipFill>
        <p:spPr bwMode="auto">
          <a:xfrm>
            <a:off x="1689949" y="3137838"/>
            <a:ext cx="7323525" cy="31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ЛюбоханскаяСН\Рабочий стол\Морозов\image-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t="580" r="4338" b="-580"/>
          <a:stretch/>
        </p:blipFill>
        <p:spPr bwMode="auto">
          <a:xfrm>
            <a:off x="107504" y="2485550"/>
            <a:ext cx="2282914" cy="38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ФОТО\Безимени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b="6776"/>
          <a:stretch/>
        </p:blipFill>
        <p:spPr bwMode="auto">
          <a:xfrm>
            <a:off x="4283968" y="3722093"/>
            <a:ext cx="4720244" cy="2937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ФОТО\Безимени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15319" r="1323" b="7800"/>
          <a:stretch/>
        </p:blipFill>
        <p:spPr bwMode="auto">
          <a:xfrm>
            <a:off x="251520" y="2454724"/>
            <a:ext cx="4893910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latin typeface="Bookman Old Style" pitchFamily="18" charset="0"/>
              </a:rPr>
              <a:t>В 1965 году поступил на работу в Георгиевский инструментальный завод, </a:t>
            </a:r>
            <a:br>
              <a:rPr lang="ru-RU" sz="24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Bookman Old Style" pitchFamily="18" charset="0"/>
              </a:rPr>
              <a:t>где проработал 22 года в должности мастера, главного инженера, </a:t>
            </a:r>
            <a:br>
              <a:rPr lang="ru-RU" sz="24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Bookman Old Style" pitchFamily="18" charset="0"/>
              </a:rPr>
              <a:t>заместителя директора и </a:t>
            </a:r>
            <a:r>
              <a:rPr lang="ru-RU" sz="2400" b="0" dirty="0">
                <a:solidFill>
                  <a:schemeClr val="tx1"/>
                </a:solidFill>
                <a:latin typeface="Bookman Old Style" pitchFamily="18" charset="0"/>
              </a:rPr>
              <a:t>директора</a:t>
            </a:r>
          </a:p>
        </p:txBody>
      </p:sp>
    </p:spTree>
    <p:extLst>
      <p:ext uri="{BB962C8B-B14F-4D97-AF65-F5344CB8AC3E}">
        <p14:creationId xmlns:p14="http://schemas.microsoft.com/office/powerpoint/2010/main" val="27389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  <a:latin typeface="Bookman Old Style" pitchFamily="18" charset="0"/>
              </a:rPr>
              <a:t>Под руководством Николая Ивановича завод «Стройинструмент» был реконструирован и специализирован по выпуску ручного строительно-монтажного инструмента.</a:t>
            </a:r>
            <a:endParaRPr lang="ru-RU" sz="18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332910" y="1279213"/>
            <a:ext cx="4464496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Bookman Old Style" pitchFamily="18" charset="0"/>
              </a:rPr>
              <a:t>Принимает активное участие в общественной жизни завода и города.</a:t>
            </a:r>
          </a:p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Bookman Old Style" pitchFamily="18" charset="0"/>
              </a:rPr>
              <a:t>Неоднократно избирается депутатом городского Совета депутатов трудящихся с 1967 по 1975 годы</a:t>
            </a:r>
            <a:endParaRPr lang="ru-RU" sz="16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74666" y="1268171"/>
            <a:ext cx="381642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Bookman Old Style" pitchFamily="18" charset="0"/>
              </a:rPr>
              <a:t>В апреле 1970 года награжден юбилейной медалью </a:t>
            </a:r>
          </a:p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Bookman Old Style" pitchFamily="18" charset="0"/>
              </a:rPr>
              <a:t>«За доблестный труд»</a:t>
            </a:r>
            <a:endParaRPr lang="ru-RU" sz="14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74666" y="1991988"/>
            <a:ext cx="3816424" cy="743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300" b="0" dirty="0" smtClean="0">
                <a:solidFill>
                  <a:schemeClr val="tx1"/>
                </a:solidFill>
                <a:latin typeface="Bookman Old Style" pitchFamily="18" charset="0"/>
              </a:rPr>
              <a:t>В сентябре 1978 года в честь дня машиностроителя и за достигнутые успехи в труде занесен в заводскую книгу Почета</a:t>
            </a:r>
            <a:endParaRPr lang="ru-RU" sz="13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E:\ФОТО\Безимени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r="1472" b="21738"/>
          <a:stretch/>
        </p:blipFill>
        <p:spPr bwMode="auto">
          <a:xfrm>
            <a:off x="4335347" y="4437112"/>
            <a:ext cx="4572090" cy="2258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325135" y="3626442"/>
            <a:ext cx="4818865" cy="571881"/>
          </a:xfrm>
          <a:prstGeom prst="wedgeRoundRectCallout">
            <a:avLst>
              <a:gd name="adj1" fmla="val 142"/>
              <a:gd name="adj2" fmla="val 9332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>Поздравление молодоженов в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>ЗАГС-е </a:t>
            </a:r>
            <a:r>
              <a:rPr lang="ru-RU" sz="14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>в качестве депутата городского Совета народных депутатов</a:t>
            </a:r>
          </a:p>
        </p:txBody>
      </p:sp>
      <p:pic>
        <p:nvPicPr>
          <p:cNvPr id="3076" name="Picture 4" descr="E:\ФОТО\Безимени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6" y="4479246"/>
            <a:ext cx="3677253" cy="2215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05080" y="3626442"/>
            <a:ext cx="3816424" cy="571881"/>
          </a:xfrm>
          <a:prstGeom prst="wedgeRoundRectCallout">
            <a:avLst>
              <a:gd name="adj1" fmla="val -319"/>
              <a:gd name="adj2" fmla="val 1025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>Встреча с учащимися школ города </a:t>
            </a:r>
            <a:r>
              <a:rPr lang="ru-RU" sz="11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>(Разговор о выборе профессии в к/т «Аврора»)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>21.02.1971 год</a:t>
            </a:r>
            <a:endParaRPr lang="ru-RU" sz="1100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74666" y="2735597"/>
            <a:ext cx="381642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300" b="0" dirty="0" smtClean="0">
                <a:solidFill>
                  <a:schemeClr val="tx1"/>
                </a:solidFill>
                <a:latin typeface="Bookman Old Style" pitchFamily="18" charset="0"/>
              </a:rPr>
              <a:t>В июне 1979 года за добросовестное отношение к проведению занятий в экономических школах награжден Почетной грамотой</a:t>
            </a:r>
            <a:endParaRPr lang="ru-RU" sz="13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860032" y="2420888"/>
            <a:ext cx="4104456" cy="1656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Bookman Old Style" pitchFamily="18" charset="0"/>
              </a:rPr>
              <a:t>В ноябре 1977 года за долголетнюю и безупречную работу на заводе награжден знаком «Ветеран труда»</a:t>
            </a:r>
            <a:endParaRPr lang="ru-RU" sz="14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E:\ФОТО\Безимени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3649" b="7316"/>
          <a:stretch/>
        </p:blipFill>
        <p:spPr bwMode="auto">
          <a:xfrm>
            <a:off x="251520" y="338409"/>
            <a:ext cx="4248472" cy="2686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644008" y="329508"/>
            <a:ext cx="4248472" cy="684076"/>
          </a:xfrm>
          <a:prstGeom prst="wedgeRoundRectCallout">
            <a:avLst>
              <a:gd name="adj1" fmla="val -51145"/>
              <a:gd name="adj2" fmla="val 983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</a:rPr>
              <a:t>Ответственное и поздравительное слово в связи с награждением работников завода медалью «За доблестный труд»</a:t>
            </a:r>
          </a:p>
        </p:txBody>
      </p:sp>
      <p:pic>
        <p:nvPicPr>
          <p:cNvPr id="4099" name="Picture 3" descr="E:\ФОТО\Безимени-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" b="5637"/>
          <a:stretch/>
        </p:blipFill>
        <p:spPr bwMode="auto">
          <a:xfrm>
            <a:off x="323528" y="3429000"/>
            <a:ext cx="4176464" cy="2986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3779912" y="746893"/>
            <a:ext cx="5104447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Bookman Old Style" pitchFamily="18" charset="0"/>
              </a:rPr>
              <a:t>В колледже «Интеграл» Николай Иванович начал работать с 1987 года в качестве </a:t>
            </a:r>
          </a:p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Bookman Old Style" pitchFamily="18" charset="0"/>
              </a:rPr>
              <a:t>мастера производственного обучения</a:t>
            </a:r>
            <a:endParaRPr lang="ru-RU" sz="16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785592" y="3284984"/>
            <a:ext cx="512647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Bookman Old Style" pitchFamily="18" charset="0"/>
              </a:rPr>
              <a:t>С 1999 года работает в должности начальника отдела правового обеспечения и охраны труда</a:t>
            </a:r>
            <a:endParaRPr lang="ru-RU" sz="16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E:\ФОТО\Безимени-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3"/>
            <a:ext cx="3024336" cy="46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779911" y="1988840"/>
            <a:ext cx="5104447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Bookman Old Style" pitchFamily="18" charset="0"/>
              </a:rPr>
              <a:t>В 1991 году переведен заместителем директора по производственному обучению</a:t>
            </a:r>
            <a:endParaRPr lang="ru-RU" sz="16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ЛюбоханскаяСН\Рабочий стол\Грамоты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798" y="0"/>
            <a:ext cx="493553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ЛюбоханскаяСН\Рабочий стол\Грамоты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33" y="39129"/>
            <a:ext cx="4907771" cy="69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484784"/>
            <a:ext cx="3960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entury Schoolbook" pitchFamily="18" charset="0"/>
                <a:cs typeface="Arial" pitchFamily="34" charset="0"/>
              </a:rPr>
              <a:t>В 2006 году </a:t>
            </a:r>
            <a:endParaRPr lang="ru-RU" sz="1600" b="1" dirty="0" smtClean="0">
              <a:latin typeface="Century Schoolbook" pitchFamily="18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Century Schoolbook" pitchFamily="18" charset="0"/>
                <a:cs typeface="Arial" pitchFamily="34" charset="0"/>
              </a:rPr>
              <a:t>был </a:t>
            </a:r>
            <a:r>
              <a:rPr lang="ru-RU" sz="1600" b="1" dirty="0">
                <a:latin typeface="Century Schoolbook" pitchFamily="18" charset="0"/>
                <a:cs typeface="Arial" pitchFamily="34" charset="0"/>
              </a:rPr>
              <a:t>награжден Министерством образования и науки </a:t>
            </a:r>
            <a:r>
              <a:rPr lang="ru-RU" sz="1600" b="1" dirty="0" smtClean="0">
                <a:latin typeface="Century Schoolbook" pitchFamily="18" charset="0"/>
                <a:cs typeface="Arial" pitchFamily="34" charset="0"/>
              </a:rPr>
              <a:t>РФ </a:t>
            </a:r>
            <a:r>
              <a:rPr lang="ru-RU" sz="1600" b="1" dirty="0">
                <a:latin typeface="Century Schoolbook" pitchFamily="18" charset="0"/>
                <a:cs typeface="Arial" pitchFamily="34" charset="0"/>
              </a:rPr>
              <a:t>нагрудным знаком </a:t>
            </a:r>
            <a:endParaRPr lang="ru-RU" sz="1600" b="1" dirty="0" smtClean="0">
              <a:latin typeface="Century Schoolbook" pitchFamily="18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Century Schoolbook" pitchFamily="18" charset="0"/>
                <a:cs typeface="Arial" pitchFamily="34" charset="0"/>
              </a:rPr>
              <a:t>«</a:t>
            </a:r>
            <a:r>
              <a:rPr lang="ru-RU" sz="1600" b="1" dirty="0">
                <a:latin typeface="Century Schoolbook" pitchFamily="18" charset="0"/>
                <a:cs typeface="Arial" pitchFamily="34" charset="0"/>
              </a:rPr>
              <a:t>Почетный работник </a:t>
            </a:r>
            <a:endParaRPr lang="ru-RU" sz="1600" b="1" dirty="0" smtClean="0">
              <a:latin typeface="Century Schoolbook" pitchFamily="18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Century Schoolbook" pitchFamily="18" charset="0"/>
                <a:cs typeface="Arial" pitchFamily="34" charset="0"/>
              </a:rPr>
              <a:t>среднего </a:t>
            </a:r>
            <a:r>
              <a:rPr lang="ru-RU" sz="1600" b="1" dirty="0">
                <a:latin typeface="Century Schoolbook" pitchFamily="18" charset="0"/>
                <a:cs typeface="Arial" pitchFamily="34" charset="0"/>
              </a:rPr>
              <a:t>профессионального образования</a:t>
            </a:r>
            <a:r>
              <a:rPr lang="ru-RU" sz="1600" b="1" dirty="0" smtClean="0">
                <a:latin typeface="Century Schoolbook" pitchFamily="18" charset="0"/>
                <a:cs typeface="Arial" pitchFamily="34" charset="0"/>
              </a:rPr>
              <a:t>»</a:t>
            </a:r>
            <a:endParaRPr lang="ru-RU" sz="1600" b="1" dirty="0"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64" y="3478696"/>
            <a:ext cx="38164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entury Schoolbook" pitchFamily="18" charset="0"/>
                <a:cs typeface="Arial" pitchFamily="34" charset="0"/>
              </a:rPr>
              <a:t>В 2007 году </a:t>
            </a:r>
            <a:endParaRPr lang="ru-RU" sz="1600" b="1" dirty="0" smtClean="0">
              <a:latin typeface="Century Schoolbook" pitchFamily="18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Century Schoolbook" pitchFamily="18" charset="0"/>
                <a:cs typeface="Arial" pitchFamily="34" charset="0"/>
              </a:rPr>
              <a:t>за </a:t>
            </a:r>
            <a:r>
              <a:rPr lang="ru-RU" sz="1600" b="1" dirty="0">
                <a:latin typeface="Century Schoolbook" pitchFamily="18" charset="0"/>
                <a:cs typeface="Arial" pitchFamily="34" charset="0"/>
              </a:rPr>
              <a:t>долголетний, плодотворный, добросовестный труд и в связи с 70-летием со дня рождения награжден Почетной Грамотой администрации и Думы </a:t>
            </a:r>
            <a:endParaRPr lang="ru-RU" sz="1600" b="1" dirty="0" smtClean="0">
              <a:latin typeface="Century Schoolbook" pitchFamily="18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Century Schoolbook" pitchFamily="18" charset="0"/>
                <a:cs typeface="Arial" pitchFamily="34" charset="0"/>
              </a:rPr>
              <a:t>г</a:t>
            </a:r>
            <a:r>
              <a:rPr lang="ru-RU" sz="1600" b="1" dirty="0">
                <a:latin typeface="Century Schoolbook" pitchFamily="18" charset="0"/>
                <a:cs typeface="Arial" pitchFamily="34" charset="0"/>
              </a:rPr>
              <a:t>. Георгиевска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0276" y="2078313"/>
            <a:ext cx="3816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entury Schoolbook" pitchFamily="18" charset="0"/>
                <a:cs typeface="Arial" pitchFamily="34" charset="0"/>
              </a:rPr>
              <a:t>В </a:t>
            </a:r>
            <a:r>
              <a:rPr lang="ru-RU" sz="1600" b="1" dirty="0" smtClean="0">
                <a:latin typeface="Century Schoolbook" pitchFamily="18" charset="0"/>
                <a:cs typeface="Arial" pitchFamily="34" charset="0"/>
              </a:rPr>
              <a:t>2008 </a:t>
            </a:r>
            <a:r>
              <a:rPr lang="ru-RU" sz="1600" b="1" dirty="0">
                <a:latin typeface="Century Schoolbook" pitchFamily="18" charset="0"/>
                <a:cs typeface="Arial" pitchFamily="34" charset="0"/>
              </a:rPr>
              <a:t>году </a:t>
            </a:r>
            <a:endParaRPr lang="ru-RU" sz="1600" b="1" dirty="0" smtClean="0">
              <a:latin typeface="Century Schoolbook" pitchFamily="18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Century Schoolbook" pitchFamily="18" charset="0"/>
                <a:cs typeface="Arial" pitchFamily="34" charset="0"/>
              </a:rPr>
              <a:t>за многолетний, плодотворный, добросовестный труд, </a:t>
            </a:r>
          </a:p>
          <a:p>
            <a:pPr algn="ctr"/>
            <a:r>
              <a:rPr lang="ru-RU" sz="1600" b="1" dirty="0" smtClean="0">
                <a:latin typeface="Century Schoolbook" pitchFamily="18" charset="0"/>
                <a:cs typeface="Arial" pitchFamily="34" charset="0"/>
              </a:rPr>
              <a:t>личный вклад в развитие профессионального образования в Ставропольском крае награжден </a:t>
            </a:r>
            <a:r>
              <a:rPr lang="ru-RU" sz="1600" b="1" dirty="0">
                <a:latin typeface="Century Schoolbook" pitchFamily="18" charset="0"/>
                <a:cs typeface="Arial" pitchFamily="34" charset="0"/>
              </a:rPr>
              <a:t>Почетной Грамотой </a:t>
            </a:r>
            <a:r>
              <a:rPr lang="ru-RU" sz="1600" b="1" dirty="0" smtClean="0">
                <a:latin typeface="Century Schoolbook" pitchFamily="18" charset="0"/>
                <a:cs typeface="Arial" pitchFamily="34" charset="0"/>
              </a:rPr>
              <a:t>Губернатора </a:t>
            </a:r>
          </a:p>
          <a:p>
            <a:pPr algn="ctr"/>
            <a:r>
              <a:rPr lang="ru-RU" sz="1600" b="1" dirty="0" smtClean="0">
                <a:latin typeface="Century Schoolbook" pitchFamily="18" charset="0"/>
                <a:cs typeface="Arial" pitchFamily="34" charset="0"/>
              </a:rPr>
              <a:t>Ставропольского края</a:t>
            </a:r>
            <a:endParaRPr lang="ru-RU" sz="1600" b="1" dirty="0"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\Открытие ресурсного центра 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35" y="764704"/>
            <a:ext cx="367274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323528" y="260648"/>
            <a:ext cx="4752528" cy="6048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Bookman Old Style" pitchFamily="18" charset="0"/>
              </a:rPr>
              <a:t>В 2008 году</a:t>
            </a:r>
            <a:r>
              <a:rPr lang="ru-RU" sz="1600" b="0" dirty="0">
                <a:solidFill>
                  <a:schemeClr val="tx1"/>
                </a:solidFill>
                <a:latin typeface="Bookman Old Style" pitchFamily="18" charset="0"/>
              </a:rPr>
              <a:t> колледж «Интеграл» </a:t>
            </a:r>
            <a:endParaRPr lang="ru-RU" sz="1600" b="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Bookman Old Style" pitchFamily="18" charset="0"/>
              </a:rPr>
              <a:t>стал </a:t>
            </a:r>
            <a:r>
              <a:rPr lang="ru-RU" sz="1600" b="0" dirty="0">
                <a:solidFill>
                  <a:schemeClr val="tx1"/>
                </a:solidFill>
                <a:latin typeface="Bookman Old Style" pitchFamily="18" charset="0"/>
              </a:rPr>
              <a:t>победителем конкурса по отбору государственных образовательных учреждений начального профессионального и среднего профессионального образования, внедряющих инновационные образовательные программы, в том числе для решения актуальных задач приоритетного национального проекта «Образование» по теме «Интеграция образования и производства как инновационный механизм подготовки рабочих кадров и специалистов </a:t>
            </a:r>
            <a:endParaRPr lang="ru-RU" sz="1600" b="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Bookman Old Style" pitchFamily="18" charset="0"/>
              </a:rPr>
              <a:t>для </a:t>
            </a:r>
            <a:r>
              <a:rPr lang="ru-RU" sz="1600" b="0" dirty="0">
                <a:solidFill>
                  <a:schemeClr val="tx1"/>
                </a:solidFill>
                <a:latin typeface="Bookman Old Style" pitchFamily="18" charset="0"/>
              </a:rPr>
              <a:t>высокотехнологичных отраслей экономики региона». </a:t>
            </a:r>
            <a:br>
              <a:rPr lang="ru-RU" sz="1600" b="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600" b="0" dirty="0">
                <a:solidFill>
                  <a:schemeClr val="tx1"/>
                </a:solidFill>
                <a:latin typeface="Bookman Old Style" pitchFamily="18" charset="0"/>
              </a:rPr>
              <a:t>       В 2009 году на базе ГБОУ СПО ГРК «Интеграл» был открыт межрегиональный </a:t>
            </a:r>
            <a:r>
              <a:rPr lang="ru-RU" sz="1600" b="0" dirty="0" smtClean="0">
                <a:solidFill>
                  <a:schemeClr val="tx1"/>
                </a:solidFill>
                <a:latin typeface="Bookman Old Style" pitchFamily="18" charset="0"/>
              </a:rPr>
              <a:t>ресурсный </a:t>
            </a:r>
            <a:r>
              <a:rPr lang="ru-RU" sz="1600" b="0" dirty="0">
                <a:solidFill>
                  <a:schemeClr val="tx1"/>
                </a:solidFill>
                <a:latin typeface="Bookman Old Style" pitchFamily="18" charset="0"/>
              </a:rPr>
              <a:t>центр подготовки кадров в сфере </a:t>
            </a:r>
            <a:r>
              <a:rPr lang="ru-RU" sz="1600" b="0" dirty="0" smtClean="0">
                <a:solidFill>
                  <a:schemeClr val="tx1"/>
                </a:solidFill>
                <a:latin typeface="Bookman Old Style" pitchFamily="18" charset="0"/>
              </a:rPr>
              <a:t>металлообработки, в создании которого Морозов Николай Иванович принял активное участие.</a:t>
            </a:r>
            <a:endParaRPr lang="ru-RU" sz="16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512</TotalTime>
  <Words>327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Морозов Николай Иванович  имеет общий трудовой стаж  51 год 06 месяцев 10 дней</vt:lpstr>
      <vt:lpstr>Николай Иванович начал свою трудовую деятельность в 1961 году слесарем на Аргамаченском щебзаводе  в г. Елец Липецкой области  </vt:lpstr>
      <vt:lpstr>В 1965 году поступил на работу в Георгиевский инструментальный завод,  где проработал 22 года в должности мастера, главного инженера,  заместителя директора и директора</vt:lpstr>
      <vt:lpstr>Под руководством Николая Ивановича завод «Стройинструмент» был реконструирован и специализирован по выпуску ручного строительно-монтажного инструмента.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26</cp:revision>
  <dcterms:modified xsi:type="dcterms:W3CDTF">2013-04-05T12:17:10Z</dcterms:modified>
</cp:coreProperties>
</file>